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" charset="1" panose="020B0503030501040103"/>
      <p:regular r:id="rId23"/>
    </p:embeddedFont>
    <p:embeddedFont>
      <p:font typeface="Fira Sans Bold" charset="1" panose="020B0803050000020004"/>
      <p:regular r:id="rId24"/>
    </p:embeddedFont>
    <p:embeddedFont>
      <p:font typeface="Fira Sans Medium" charset="1" panose="020B0603050000020004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Fira Sans Ultra-Bold" charset="1" panose="020B0903050000020004"/>
      <p:regular r:id="rId28"/>
    </p:embeddedFont>
    <p:embeddedFont>
      <p:font typeface="Canva Sans Bold Italics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5348" y="269632"/>
            <a:ext cx="12466824" cy="14340881"/>
            <a:chOff x="0" y="0"/>
            <a:chExt cx="16622432" cy="19121175"/>
          </a:xfrm>
        </p:grpSpPr>
        <p:grpSp>
          <p:nvGrpSpPr>
            <p:cNvPr name="Group 3" id="3"/>
            <p:cNvGrpSpPr/>
            <p:nvPr/>
          </p:nvGrpSpPr>
          <p:grpSpPr>
            <a:xfrm rot="-1844908">
              <a:off x="3586245" y="1247015"/>
              <a:ext cx="9449941" cy="16627146"/>
              <a:chOff x="0" y="0"/>
              <a:chExt cx="660400" cy="11619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0400" cy="1161972"/>
              </a:xfrm>
              <a:custGeom>
                <a:avLst/>
                <a:gdLst/>
                <a:ahLst/>
                <a:cxnLst/>
                <a:rect r="r" b="b" t="t" l="l"/>
                <a:pathLst>
                  <a:path h="1161972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6258"/>
                    </a:cubicBezTo>
                    <a:lnTo>
                      <a:pt x="660400" y="1161972"/>
                    </a:lnTo>
                    <a:lnTo>
                      <a:pt x="0" y="1161972"/>
                    </a:lnTo>
                    <a:lnTo>
                      <a:pt x="0" y="33687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EF5241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8425"/>
                <a:ext cx="660400" cy="10635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255348" y="2295206"/>
              <a:ext cx="8406569" cy="8406569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0304" t="0" r="-60304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781589">
            <a:off x="-1126780" y="804609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8893" y="230133"/>
            <a:ext cx="972275" cy="972275"/>
          </a:xfrm>
          <a:custGeom>
            <a:avLst/>
            <a:gdLst/>
            <a:ahLst/>
            <a:cxnLst/>
            <a:rect r="r" b="b" t="t" l="l"/>
            <a:pathLst>
              <a:path h="972275" w="972275">
                <a:moveTo>
                  <a:pt x="0" y="0"/>
                </a:moveTo>
                <a:lnTo>
                  <a:pt x="972275" y="0"/>
                </a:lnTo>
                <a:lnTo>
                  <a:pt x="972275" y="972275"/>
                </a:lnTo>
                <a:lnTo>
                  <a:pt x="0" y="97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1785" y="419110"/>
            <a:ext cx="5028876" cy="594322"/>
          </a:xfrm>
          <a:custGeom>
            <a:avLst/>
            <a:gdLst/>
            <a:ahLst/>
            <a:cxnLst/>
            <a:rect r="r" b="b" t="t" l="l"/>
            <a:pathLst>
              <a:path h="594322" w="5028876">
                <a:moveTo>
                  <a:pt x="0" y="0"/>
                </a:moveTo>
                <a:lnTo>
                  <a:pt x="5028876" y="0"/>
                </a:lnTo>
                <a:lnTo>
                  <a:pt x="5028876" y="594321"/>
                </a:lnTo>
                <a:lnTo>
                  <a:pt x="0" y="59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8472" y="6751024"/>
            <a:ext cx="83120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1231" y="2949993"/>
            <a:ext cx="8406488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B1511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FINANCIAL</a:t>
            </a:r>
          </a:p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B1511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89892"/>
            <a:ext cx="16230600" cy="7101743"/>
          </a:xfrm>
          <a:custGeom>
            <a:avLst/>
            <a:gdLst/>
            <a:ahLst/>
            <a:cxnLst/>
            <a:rect r="r" b="b" t="t" l="l"/>
            <a:pathLst>
              <a:path h="7101743" w="16230600">
                <a:moveTo>
                  <a:pt x="0" y="0"/>
                </a:moveTo>
                <a:lnTo>
                  <a:pt x="16230600" y="0"/>
                </a:lnTo>
                <a:lnTo>
                  <a:pt x="16230600" y="7101742"/>
                </a:lnTo>
                <a:lnTo>
                  <a:pt x="0" y="7101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5" t="0" r="-20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2668" y="96838"/>
            <a:ext cx="15522664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STOCK PRICE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95500" y="10200746"/>
            <a:ext cx="16192500" cy="172508"/>
            <a:chOff x="0" y="0"/>
            <a:chExt cx="4264691" cy="45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2095500" cy="87510"/>
            <a:chOff x="0" y="0"/>
            <a:chExt cx="551901" cy="230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901" cy="23048"/>
            </a:xfrm>
            <a:custGeom>
              <a:avLst/>
              <a:gdLst/>
              <a:ahLst/>
              <a:cxnLst/>
              <a:rect r="r" b="b" t="t" l="l"/>
              <a:pathLst>
                <a:path h="23048" w="551901">
                  <a:moveTo>
                    <a:pt x="0" y="0"/>
                  </a:moveTo>
                  <a:lnTo>
                    <a:pt x="551901" y="0"/>
                  </a:lnTo>
                  <a:lnTo>
                    <a:pt x="551901" y="23048"/>
                  </a:lnTo>
                  <a:lnTo>
                    <a:pt x="0" y="23048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23850"/>
              <a:ext cx="551901" cy="346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872115" y="1824037"/>
            <a:ext cx="25437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E34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FY 2023-2024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226" y="252977"/>
            <a:ext cx="18053547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MONTE CARLO SIMULATION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-44245"/>
            <a:ext cx="4954173" cy="172508"/>
            <a:chOff x="0" y="0"/>
            <a:chExt cx="1304803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4803" cy="45434"/>
            </a:xfrm>
            <a:custGeom>
              <a:avLst/>
              <a:gdLst/>
              <a:ahLst/>
              <a:cxnLst/>
              <a:rect r="r" b="b" t="t" l="l"/>
              <a:pathLst>
                <a:path h="45434" w="1304803">
                  <a:moveTo>
                    <a:pt x="0" y="0"/>
                  </a:moveTo>
                  <a:lnTo>
                    <a:pt x="1304803" y="0"/>
                  </a:lnTo>
                  <a:lnTo>
                    <a:pt x="1304803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04803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8054" y="2242044"/>
            <a:ext cx="16411892" cy="7755216"/>
          </a:xfrm>
          <a:custGeom>
            <a:avLst/>
            <a:gdLst/>
            <a:ahLst/>
            <a:cxnLst/>
            <a:rect r="r" b="b" t="t" l="l"/>
            <a:pathLst>
              <a:path h="7755216" w="16411892">
                <a:moveTo>
                  <a:pt x="0" y="0"/>
                </a:moveTo>
                <a:lnTo>
                  <a:pt x="16411892" y="0"/>
                </a:lnTo>
                <a:lnTo>
                  <a:pt x="16411892" y="7755216"/>
                </a:lnTo>
                <a:lnTo>
                  <a:pt x="0" y="775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491" y="252977"/>
            <a:ext cx="18111018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MONTE CARLO SIMULATION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0301" y="2347064"/>
            <a:ext cx="15967399" cy="7545176"/>
          </a:xfrm>
          <a:custGeom>
            <a:avLst/>
            <a:gdLst/>
            <a:ahLst/>
            <a:cxnLst/>
            <a:rect r="r" b="b" t="t" l="l"/>
            <a:pathLst>
              <a:path h="7545176" w="15967399">
                <a:moveTo>
                  <a:pt x="0" y="0"/>
                </a:moveTo>
                <a:lnTo>
                  <a:pt x="15967398" y="0"/>
                </a:lnTo>
                <a:lnTo>
                  <a:pt x="15967398" y="7545176"/>
                </a:lnTo>
                <a:lnTo>
                  <a:pt x="0" y="7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44245"/>
            <a:ext cx="4954173" cy="172508"/>
            <a:chOff x="0" y="0"/>
            <a:chExt cx="1304803" cy="45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4803" cy="45434"/>
            </a:xfrm>
            <a:custGeom>
              <a:avLst/>
              <a:gdLst/>
              <a:ahLst/>
              <a:cxnLst/>
              <a:rect r="r" b="b" t="t" l="l"/>
              <a:pathLst>
                <a:path h="45434" w="1304803">
                  <a:moveTo>
                    <a:pt x="0" y="0"/>
                  </a:moveTo>
                  <a:lnTo>
                    <a:pt x="1304803" y="0"/>
                  </a:lnTo>
                  <a:lnTo>
                    <a:pt x="1304803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04803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000" y="252977"/>
            <a:ext cx="17745999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FB PROPHET FORECASTING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3619"/>
            <a:ext cx="15649102" cy="128889"/>
            <a:chOff x="0" y="0"/>
            <a:chExt cx="4121574" cy="339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574" cy="33946"/>
            </a:xfrm>
            <a:custGeom>
              <a:avLst/>
              <a:gdLst/>
              <a:ahLst/>
              <a:cxnLst/>
              <a:rect r="r" b="b" t="t" l="l"/>
              <a:pathLst>
                <a:path h="33946" w="4121574">
                  <a:moveTo>
                    <a:pt x="0" y="0"/>
                  </a:moveTo>
                  <a:lnTo>
                    <a:pt x="4121574" y="0"/>
                  </a:lnTo>
                  <a:lnTo>
                    <a:pt x="4121574" y="33946"/>
                  </a:lnTo>
                  <a:lnTo>
                    <a:pt x="0" y="33946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121574" cy="91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38898" y="2037326"/>
            <a:ext cx="13010204" cy="8011339"/>
          </a:xfrm>
          <a:custGeom>
            <a:avLst/>
            <a:gdLst/>
            <a:ahLst/>
            <a:cxnLst/>
            <a:rect r="r" b="b" t="t" l="l"/>
            <a:pathLst>
              <a:path h="8011339" w="13010204">
                <a:moveTo>
                  <a:pt x="0" y="0"/>
                </a:moveTo>
                <a:lnTo>
                  <a:pt x="13010204" y="0"/>
                </a:lnTo>
                <a:lnTo>
                  <a:pt x="13010204" y="8011339"/>
                </a:lnTo>
                <a:lnTo>
                  <a:pt x="0" y="80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49102" y="10137246"/>
            <a:ext cx="2826579" cy="128283"/>
            <a:chOff x="0" y="0"/>
            <a:chExt cx="744449" cy="337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449" cy="33786"/>
            </a:xfrm>
            <a:custGeom>
              <a:avLst/>
              <a:gdLst/>
              <a:ahLst/>
              <a:cxnLst/>
              <a:rect r="r" b="b" t="t" l="l"/>
              <a:pathLst>
                <a:path h="33786" w="744449">
                  <a:moveTo>
                    <a:pt x="0" y="0"/>
                  </a:moveTo>
                  <a:lnTo>
                    <a:pt x="744449" y="0"/>
                  </a:lnTo>
                  <a:lnTo>
                    <a:pt x="744449" y="33786"/>
                  </a:lnTo>
                  <a:lnTo>
                    <a:pt x="0" y="33786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44449" cy="90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590316" y="161925"/>
            <a:ext cx="13116894" cy="295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INSIGHTS &amp;</a:t>
            </a:r>
          </a:p>
          <a:p>
            <a:pPr algn="ctr">
              <a:lnSpc>
                <a:spcPts val="1144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8281" y="4094683"/>
            <a:ext cx="14640964" cy="394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Foundation: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EA demonstrates robust liquidity, profitability, and a low debt-to-equity ratio, indicating a strong financial base.</a:t>
            </a:r>
          </a:p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Operational Efficiency: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profitability ratios highlight healthy and efficient operations, showcasing effective resource utilization.</a:t>
            </a:r>
          </a:p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Growth Potential: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Sustainable Growth Rate of 8.1% suggests a moderate expansion capacity for the company.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241252">
            <a:off x="-6367448" y="-238642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8"/>
                </a:lnTo>
                <a:lnTo>
                  <a:pt x="0" y="789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33844">
            <a:off x="17066378" y="219657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57400" y="7736522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61248" y="4002174"/>
            <a:ext cx="14775029" cy="461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 Rate: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CAPM indicates a 10% return rate, considering the company's risk profile and market performance.</a:t>
            </a:r>
          </a:p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Cash Flow Concern: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Free Cash Flow has seen a year-on-year decrease, signaling a need for caution and further analysis.</a:t>
            </a:r>
          </a:p>
          <a:p>
            <a:pPr algn="just" marL="647702" indent="-323851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 and Simulations: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FB Prophet Forecast model predicts modest yet stable growth, while Monte Carlo Simulations show an overall positive trend with some volatility.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978519">
            <a:off x="-4348181" y="812933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8" y="0"/>
                </a:lnTo>
                <a:lnTo>
                  <a:pt x="7891968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89509">
            <a:off x="17104682" y="-206733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8" y="0"/>
                </a:lnTo>
                <a:lnTo>
                  <a:pt x="7891968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15430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80791" y="161925"/>
            <a:ext cx="13116894" cy="295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INSIGHTS &amp;</a:t>
            </a:r>
          </a:p>
          <a:p>
            <a:pPr algn="ctr">
              <a:lnSpc>
                <a:spcPts val="1144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RECOMMENDATIONS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95156">
            <a:off x="16508795" y="-1848091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6226" y="10130607"/>
            <a:ext cx="19200451" cy="852527"/>
            <a:chOff x="0" y="0"/>
            <a:chExt cx="5056909" cy="224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909" cy="224534"/>
            </a:xfrm>
            <a:custGeom>
              <a:avLst/>
              <a:gdLst/>
              <a:ahLst/>
              <a:cxnLst/>
              <a:rect r="r" b="b" t="t" l="l"/>
              <a:pathLst>
                <a:path h="224534" w="5056909">
                  <a:moveTo>
                    <a:pt x="0" y="0"/>
                  </a:moveTo>
                  <a:lnTo>
                    <a:pt x="5056909" y="0"/>
                  </a:lnTo>
                  <a:lnTo>
                    <a:pt x="5056909" y="224534"/>
                  </a:lnTo>
                  <a:lnTo>
                    <a:pt x="0" y="224534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5056909" cy="176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8358" y="1247775"/>
            <a:ext cx="12211284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11000">
                <a:solidFill>
                  <a:srgbClr val="6E34E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ELECTRONIC ARTS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0317" y="3660930"/>
            <a:ext cx="4107365" cy="170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99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We Recommend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77335" y="4397530"/>
            <a:ext cx="4733330" cy="196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EF5241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HOLD!!!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005959">
            <a:off x="-6363008" y="2268554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2503" y="4495423"/>
            <a:ext cx="7653702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00"/>
              </a:lnSpc>
              <a:spcBef>
                <a:spcPct val="0"/>
              </a:spcBef>
            </a:pPr>
            <a:r>
              <a:rPr lang="en-US" sz="11000">
                <a:solidFill>
                  <a:srgbClr val="6E34E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11391949" y="259694"/>
            <a:ext cx="7087456" cy="9767612"/>
            <a:chOff x="0" y="0"/>
            <a:chExt cx="660400" cy="910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910133"/>
            </a:xfrm>
            <a:custGeom>
              <a:avLst/>
              <a:gdLst/>
              <a:ahLst/>
              <a:cxnLst/>
              <a:rect r="r" b="b" t="t" l="l"/>
              <a:pathLst>
                <a:path h="910133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0664"/>
                  </a:cubicBezTo>
                  <a:lnTo>
                    <a:pt x="660400" y="910133"/>
                  </a:lnTo>
                  <a:lnTo>
                    <a:pt x="0" y="910133"/>
                  </a:lnTo>
                  <a:lnTo>
                    <a:pt x="0" y="33109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811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5671" y="2004947"/>
            <a:ext cx="6304927" cy="63049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60304" t="0" r="-6030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403338" y="8549080"/>
            <a:ext cx="3475840" cy="34758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01714" y="9171406"/>
            <a:ext cx="534212" cy="5342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3886" y="-594687"/>
            <a:ext cx="1537234" cy="1537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25671" y="458568"/>
            <a:ext cx="483979" cy="48397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1740" y="2574162"/>
            <a:ext cx="6295225" cy="6295200"/>
            <a:chOff x="0" y="0"/>
            <a:chExt cx="8393633" cy="83935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393633" cy="8393599"/>
              <a:chOff x="0" y="0"/>
              <a:chExt cx="6350000" cy="63499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5018" t="0" r="-25018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6173830" y="6173796"/>
              <a:ext cx="2219803" cy="221980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0956" lIns="60956" bIns="60956" rIns="609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6367345" y="6379522"/>
              <a:ext cx="1842457" cy="1831187"/>
            </a:xfrm>
            <a:custGeom>
              <a:avLst/>
              <a:gdLst/>
              <a:ahLst/>
              <a:cxnLst/>
              <a:rect r="r" b="b" t="t" l="l"/>
              <a:pathLst>
                <a:path h="1831187" w="1842457">
                  <a:moveTo>
                    <a:pt x="0" y="0"/>
                  </a:moveTo>
                  <a:lnTo>
                    <a:pt x="1842458" y="0"/>
                  </a:lnTo>
                  <a:lnTo>
                    <a:pt x="1842458" y="1831187"/>
                  </a:lnTo>
                  <a:lnTo>
                    <a:pt x="0" y="1831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" t="-313" r="0" b="-31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06261" y="3358109"/>
            <a:ext cx="811530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American Video game Developer for PCs and Various Consoles.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Established in 1982.</a:t>
            </a:r>
          </a:p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Went Public in 1989.</a:t>
            </a:r>
          </a:p>
          <a:p>
            <a:pPr algn="just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Headquartered in Redwood City, CA.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095156">
            <a:off x="16834383" y="-3763316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8"/>
                </a:lnTo>
                <a:lnTo>
                  <a:pt x="0" y="789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6226" y="10130607"/>
            <a:ext cx="19200451" cy="852527"/>
            <a:chOff x="0" y="0"/>
            <a:chExt cx="5056909" cy="2245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6909" cy="224534"/>
            </a:xfrm>
            <a:custGeom>
              <a:avLst/>
              <a:gdLst/>
              <a:ahLst/>
              <a:cxnLst/>
              <a:rect r="r" b="b" t="t" l="l"/>
              <a:pathLst>
                <a:path h="224534" w="5056909">
                  <a:moveTo>
                    <a:pt x="0" y="0"/>
                  </a:moveTo>
                  <a:lnTo>
                    <a:pt x="5056909" y="0"/>
                  </a:lnTo>
                  <a:lnTo>
                    <a:pt x="5056909" y="224534"/>
                  </a:lnTo>
                  <a:lnTo>
                    <a:pt x="0" y="224534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5056909" cy="176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12917" y="-1312917"/>
            <a:ext cx="2625834" cy="26258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038358" y="410527"/>
            <a:ext cx="12211284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0"/>
              </a:lnSpc>
            </a:pPr>
            <a:r>
              <a:rPr lang="en-US" sz="11000">
                <a:solidFill>
                  <a:srgbClr val="6E34E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ELECTRONIC ARTS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26673" y="2801207"/>
            <a:ext cx="8963480" cy="4127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59652" y="8321865"/>
            <a:ext cx="3311436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Apex Legends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9782" y="3928574"/>
            <a:ext cx="3311436" cy="4027113"/>
          </a:xfrm>
          <a:custGeom>
            <a:avLst/>
            <a:gdLst/>
            <a:ahLst/>
            <a:cxnLst/>
            <a:rect r="r" b="b" t="t" l="l"/>
            <a:pathLst>
              <a:path h="4027113" w="3311436">
                <a:moveTo>
                  <a:pt x="0" y="0"/>
                </a:moveTo>
                <a:lnTo>
                  <a:pt x="3311436" y="0"/>
                </a:lnTo>
                <a:lnTo>
                  <a:pt x="3311436" y="4027114"/>
                </a:lnTo>
                <a:lnTo>
                  <a:pt x="0" y="402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90" b="-173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5068" y="3928574"/>
            <a:ext cx="3261030" cy="4027113"/>
          </a:xfrm>
          <a:custGeom>
            <a:avLst/>
            <a:gdLst/>
            <a:ahLst/>
            <a:cxnLst/>
            <a:rect r="r" b="b" t="t" l="l"/>
            <a:pathLst>
              <a:path h="4027113" w="3261030">
                <a:moveTo>
                  <a:pt x="0" y="0"/>
                </a:moveTo>
                <a:lnTo>
                  <a:pt x="3261030" y="0"/>
                </a:lnTo>
                <a:lnTo>
                  <a:pt x="3261030" y="4027114"/>
                </a:lnTo>
                <a:lnTo>
                  <a:pt x="0" y="402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037" b="-73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29445" y="3914821"/>
            <a:ext cx="3268691" cy="4013361"/>
          </a:xfrm>
          <a:custGeom>
            <a:avLst/>
            <a:gdLst/>
            <a:ahLst/>
            <a:cxnLst/>
            <a:rect r="r" b="b" t="t" l="l"/>
            <a:pathLst>
              <a:path h="4013361" w="3268691">
                <a:moveTo>
                  <a:pt x="0" y="0"/>
                </a:moveTo>
                <a:lnTo>
                  <a:pt x="3268691" y="0"/>
                </a:lnTo>
                <a:lnTo>
                  <a:pt x="3268691" y="4013361"/>
                </a:lnTo>
                <a:lnTo>
                  <a:pt x="0" y="401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1" r="0" b="-15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21484" y="3928574"/>
            <a:ext cx="3268691" cy="3999608"/>
          </a:xfrm>
          <a:custGeom>
            <a:avLst/>
            <a:gdLst/>
            <a:ahLst/>
            <a:cxnLst/>
            <a:rect r="r" b="b" t="t" l="l"/>
            <a:pathLst>
              <a:path h="3999608" w="3268691">
                <a:moveTo>
                  <a:pt x="0" y="0"/>
                </a:moveTo>
                <a:lnTo>
                  <a:pt x="3268691" y="0"/>
                </a:lnTo>
                <a:lnTo>
                  <a:pt x="3268691" y="3999608"/>
                </a:lnTo>
                <a:lnTo>
                  <a:pt x="0" y="399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24" r="0" b="-78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6652" y="407257"/>
            <a:ext cx="12974696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00"/>
              </a:lnSpc>
            </a:pPr>
            <a:r>
              <a:rPr lang="en-US" sz="1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CURRENT PRODUCTS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5068" y="8321865"/>
            <a:ext cx="3261030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FIFA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6149" y="8321865"/>
            <a:ext cx="3268691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Madden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1484" y="8328232"/>
            <a:ext cx="3644777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>
                <a:solidFill>
                  <a:srgbClr val="575757"/>
                </a:solidFill>
                <a:latin typeface="Canva Sans"/>
                <a:ea typeface="Canva Sans"/>
                <a:cs typeface="Canva Sans"/>
                <a:sym typeface="Canva Sans"/>
              </a:rPr>
              <a:t>Need for Speed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9785" y="2556732"/>
            <a:ext cx="51168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6E34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Intellectual Properties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95156">
            <a:off x="-5263835" y="8106096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8" y="0"/>
                </a:lnTo>
                <a:lnTo>
                  <a:pt x="7891968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466260" y="-1162890"/>
            <a:ext cx="2625834" cy="26258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3789" y="2746173"/>
            <a:ext cx="2754769" cy="3421973"/>
            <a:chOff x="0" y="0"/>
            <a:chExt cx="3673025" cy="456263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F5241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2925147" y="2822373"/>
            <a:ext cx="2653673" cy="3280781"/>
            <a:chOff x="0" y="0"/>
            <a:chExt cx="698910" cy="864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910" cy="864074"/>
            </a:xfrm>
            <a:custGeom>
              <a:avLst/>
              <a:gdLst/>
              <a:ahLst/>
              <a:cxnLst/>
              <a:rect r="r" b="b" t="t" l="l"/>
              <a:pathLst>
                <a:path h="864074" w="698910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98910" cy="94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5400000">
            <a:off x="190647" y="6955594"/>
            <a:ext cx="3421973" cy="1695156"/>
            <a:chOff x="0" y="0"/>
            <a:chExt cx="653128" cy="323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F524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40281" y="6179354"/>
            <a:ext cx="1144780" cy="3266685"/>
            <a:chOff x="0" y="0"/>
            <a:chExt cx="301506" cy="8603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1506" cy="860362"/>
            </a:xfrm>
            <a:custGeom>
              <a:avLst/>
              <a:gdLst/>
              <a:ahLst/>
              <a:cxnLst/>
              <a:rect r="r" b="b" t="t" l="l"/>
              <a:pathLst>
                <a:path h="860362" w="301506">
                  <a:moveTo>
                    <a:pt x="0" y="0"/>
                  </a:moveTo>
                  <a:lnTo>
                    <a:pt x="301506" y="0"/>
                  </a:lnTo>
                  <a:lnTo>
                    <a:pt x="301506" y="860362"/>
                  </a:lnTo>
                  <a:lnTo>
                    <a:pt x="0" y="860362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301506" cy="91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2602311" y="9421394"/>
            <a:ext cx="14495772" cy="49292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0" y="10119053"/>
            <a:ext cx="2283181" cy="167947"/>
            <a:chOff x="0" y="0"/>
            <a:chExt cx="601332" cy="442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83181" y="0"/>
            <a:ext cx="16004819" cy="127887"/>
            <a:chOff x="0" y="0"/>
            <a:chExt cx="4215261" cy="336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15261" cy="33682"/>
            </a:xfrm>
            <a:custGeom>
              <a:avLst/>
              <a:gdLst/>
              <a:ahLst/>
              <a:cxnLst/>
              <a:rect r="r" b="b" t="t" l="l"/>
              <a:pathLst>
                <a:path h="33682" w="4215261">
                  <a:moveTo>
                    <a:pt x="0" y="0"/>
                  </a:moveTo>
                  <a:lnTo>
                    <a:pt x="4215261" y="0"/>
                  </a:lnTo>
                  <a:lnTo>
                    <a:pt x="4215261" y="33682"/>
                  </a:lnTo>
                  <a:lnTo>
                    <a:pt x="0" y="33682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4215261" cy="90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rot="5400000">
            <a:off x="8728618" y="6507327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rot="5400000">
            <a:off x="13068315" y="6507327"/>
            <a:ext cx="830763" cy="0"/>
          </a:xfrm>
          <a:prstGeom prst="line">
            <a:avLst/>
          </a:prstGeom>
          <a:ln cap="flat" w="76200">
            <a:solidFill>
              <a:srgbClr val="EF5241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028700" y="3922184"/>
            <a:ext cx="3146962" cy="1922145"/>
            <a:chOff x="0" y="0"/>
            <a:chExt cx="4195949" cy="2562861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41959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1991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46760"/>
              <a:ext cx="41959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Distinctive Software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(Test Drive)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529267" y="3922184"/>
            <a:ext cx="3777972" cy="1922145"/>
            <a:chOff x="0" y="0"/>
            <a:chExt cx="5037296" cy="2562861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503729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1995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46760"/>
              <a:ext cx="5037296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Bullfrog Productions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(Dungeon Keeper Trilogy)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629904" y="3922184"/>
            <a:ext cx="3280312" cy="1922145"/>
            <a:chOff x="0" y="0"/>
            <a:chExt cx="4373749" cy="2562861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43737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1997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46760"/>
              <a:ext cx="43737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Maxis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(The Sims and Sims City Series)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495966" y="3922184"/>
            <a:ext cx="3146962" cy="1922145"/>
            <a:chOff x="0" y="0"/>
            <a:chExt cx="4195949" cy="2562861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28575"/>
              <a:ext cx="41959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2007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46760"/>
              <a:ext cx="41959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BioWare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(Dragon Age and Mass Effect)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3230822" y="7398994"/>
            <a:ext cx="3146962" cy="1922145"/>
            <a:chOff x="0" y="0"/>
            <a:chExt cx="4195949" cy="2562861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28575"/>
              <a:ext cx="41959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2011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746760"/>
              <a:ext cx="41959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PopCap Games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(Plants vs. Zombies)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570519" y="7398994"/>
            <a:ext cx="3146962" cy="1922145"/>
            <a:chOff x="0" y="0"/>
            <a:chExt cx="4195949" cy="2562861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28575"/>
              <a:ext cx="41959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2017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746760"/>
              <a:ext cx="41959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Respawn Entertainment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(Apex Legends)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10216" y="7398994"/>
            <a:ext cx="3146962" cy="1922145"/>
            <a:chOff x="0" y="0"/>
            <a:chExt cx="4195949" cy="2562861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28575"/>
              <a:ext cx="419594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EF52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2021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746760"/>
              <a:ext cx="4195949" cy="1816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Glu Mobile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74">
                  <a:solidFill>
                    <a:srgbClr val="57575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(Deer Hunter Franchise)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282154" y="510016"/>
            <a:ext cx="17723693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MERGERS &amp; ACQUISITIONS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1887" y="6396709"/>
            <a:ext cx="49752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24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ELECTRONIC ARTS (EA)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4649285"/>
            <a:ext cx="298165" cy="298165"/>
          </a:xfrm>
          <a:custGeom>
            <a:avLst/>
            <a:gdLst/>
            <a:ahLst/>
            <a:cxnLst/>
            <a:rect r="r" b="b" t="t" l="l"/>
            <a:pathLst>
              <a:path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58987"/>
            <a:ext cx="298165" cy="298165"/>
          </a:xfrm>
          <a:custGeom>
            <a:avLst/>
            <a:gdLst/>
            <a:ahLst/>
            <a:cxnLst/>
            <a:rect r="r" b="b" t="t" l="l"/>
            <a:pathLst>
              <a:path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500817"/>
            <a:ext cx="298165" cy="298165"/>
          </a:xfrm>
          <a:custGeom>
            <a:avLst/>
            <a:gdLst/>
            <a:ahLst/>
            <a:cxnLst/>
            <a:rect r="r" b="b" t="t" l="l"/>
            <a:pathLst>
              <a:path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390626"/>
            <a:ext cx="298165" cy="298165"/>
          </a:xfrm>
          <a:custGeom>
            <a:avLst/>
            <a:gdLst/>
            <a:ahLst/>
            <a:cxnLst/>
            <a:rect r="r" b="b" t="t" l="l"/>
            <a:pathLst>
              <a:path h="298165" w="298165">
                <a:moveTo>
                  <a:pt x="0" y="0"/>
                </a:moveTo>
                <a:lnTo>
                  <a:pt x="298165" y="0"/>
                </a:lnTo>
                <a:lnTo>
                  <a:pt x="298165" y="298165"/>
                </a:lnTo>
                <a:lnTo>
                  <a:pt x="0" y="298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98677"/>
            <a:ext cx="298165" cy="298165"/>
          </a:xfrm>
          <a:custGeom>
            <a:avLst/>
            <a:gdLst/>
            <a:ahLst/>
            <a:cxnLst/>
            <a:rect r="r" b="b" t="t" l="l"/>
            <a:pathLst>
              <a:path h="298165" w="298165">
                <a:moveTo>
                  <a:pt x="0" y="0"/>
                </a:moveTo>
                <a:lnTo>
                  <a:pt x="298165" y="0"/>
                </a:lnTo>
                <a:lnTo>
                  <a:pt x="298165" y="298164"/>
                </a:lnTo>
                <a:lnTo>
                  <a:pt x="0" y="298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1887" y="4581657"/>
            <a:ext cx="75284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24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ACTIVISION BLIZZARD (MICROSOFT)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1887" y="7304759"/>
            <a:ext cx="47097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24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TAKE-TWO INTERACTIVE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1887" y="8212809"/>
            <a:ext cx="47097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24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ROBLOX CORPORATION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1887" y="5488659"/>
            <a:ext cx="30850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324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NETEASE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8065" y="105913"/>
            <a:ext cx="16964559" cy="179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0"/>
              </a:lnSpc>
            </a:pPr>
            <a:r>
              <a:rPr lang="en-US" sz="11000" spc="330">
                <a:solidFill>
                  <a:srgbClr val="191919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INDUSTRY COMPETITORS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028989"/>
            <a:ext cx="66332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5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Software &amp; Programming Sector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67164"/>
            <a:ext cx="504414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5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Market Share - Q4 2023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38722" y="1106544"/>
            <a:ext cx="8418901" cy="957988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0" y="10082852"/>
            <a:ext cx="4076242" cy="154739"/>
            <a:chOff x="0" y="0"/>
            <a:chExt cx="1073578" cy="407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578" cy="40754"/>
            </a:xfrm>
            <a:custGeom>
              <a:avLst/>
              <a:gdLst/>
              <a:ahLst/>
              <a:cxnLst/>
              <a:rect r="r" b="b" t="t" l="l"/>
              <a:pathLst>
                <a:path h="40754" w="1073578">
                  <a:moveTo>
                    <a:pt x="0" y="0"/>
                  </a:moveTo>
                  <a:lnTo>
                    <a:pt x="1073578" y="0"/>
                  </a:lnTo>
                  <a:lnTo>
                    <a:pt x="1073578" y="40754"/>
                  </a:lnTo>
                  <a:lnTo>
                    <a:pt x="0" y="40754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73578" cy="97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53737" y="2416208"/>
          <a:ext cx="4383214" cy="4299662"/>
        </p:xfrm>
        <a:graphic>
          <a:graphicData uri="http://schemas.openxmlformats.org/drawingml/2006/table">
            <a:tbl>
              <a:tblPr/>
              <a:tblGrid>
                <a:gridCol w="2723992"/>
                <a:gridCol w="1659222"/>
              </a:tblGrid>
              <a:tr h="1213264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LIQUIDITY RATIOS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LIQUIDITY RATIOS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7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Current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03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Quick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80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Cash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30044" y="2416208"/>
          <a:ext cx="5589517" cy="7356621"/>
        </p:xfrm>
        <a:graphic>
          <a:graphicData uri="http://schemas.openxmlformats.org/drawingml/2006/table">
            <a:tbl>
              <a:tblPr/>
              <a:tblGrid>
                <a:gridCol w="4135859"/>
                <a:gridCol w="1453658"/>
              </a:tblGrid>
              <a:tr h="120973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PROFITABILITY RATIOS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PROFITABILITY RATIOS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Gross Profit Margin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Operating Profit Margin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Return on Assets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Return on Equity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Return on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Return on Investment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Italics"/>
                          <a:ea typeface="Canva Sans Italics"/>
                          <a:cs typeface="Canva Sans Italics"/>
                          <a:sym typeface="Canva Sans Italics"/>
                        </a:rPr>
                        <a:t>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1370326" y="2416208"/>
          <a:ext cx="6187631" cy="6591070"/>
        </p:xfrm>
        <a:graphic>
          <a:graphicData uri="http://schemas.openxmlformats.org/drawingml/2006/table">
            <a:tbl>
              <a:tblPr/>
              <a:tblGrid>
                <a:gridCol w="4532376"/>
                <a:gridCol w="1655255"/>
              </a:tblGrid>
              <a:tr h="1561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DEBT-TO-EQUITY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P/E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$45.75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1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DIVIDENDS PAYOUT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26.2%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31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524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ORGANIZATION’S SUSTAINABLE GROWTH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E3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43774"/>
            <a:ext cx="16192500" cy="151500"/>
            <a:chOff x="0" y="0"/>
            <a:chExt cx="4264691" cy="39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64691" cy="39901"/>
            </a:xfrm>
            <a:custGeom>
              <a:avLst/>
              <a:gdLst/>
              <a:ahLst/>
              <a:cxnLst/>
              <a:rect r="r" b="b" t="t" l="l"/>
              <a:pathLst>
                <a:path h="39901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39901"/>
                  </a:lnTo>
                  <a:lnTo>
                    <a:pt x="0" y="39901"/>
                  </a:lnTo>
                  <a:close/>
                </a:path>
              </a:pathLst>
            </a:custGeom>
            <a:solidFill>
              <a:srgbClr val="EF524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264691" cy="9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20827" y="267441"/>
            <a:ext cx="12246346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0"/>
              </a:lnSpc>
            </a:pPr>
            <a:r>
              <a:rPr lang="en-US" sz="11000" spc="33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FINANCIAL RATIOS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736" y="383871"/>
            <a:ext cx="18022528" cy="154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5"/>
              </a:lnSpc>
            </a:pPr>
            <a:r>
              <a:rPr lang="en-US" sz="9500" spc="285">
                <a:solidFill>
                  <a:srgbClr val="191919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CAPITAL ASSET PRICING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7954" y="2088771"/>
            <a:ext cx="843209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49">
                <a:solidFill>
                  <a:srgbClr val="EF52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CAPM - The Risk-Adjusted Rate or Return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7570" y="3258763"/>
            <a:ext cx="8798850" cy="316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Beta (B)</a:t>
            </a:r>
            <a:r>
              <a:rPr lang="en-US" sz="32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0.86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Free Rate of Return (Rf)</a:t>
            </a:r>
            <a:r>
              <a:rPr lang="en-US" sz="32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4.2%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Returns (Rm)</a:t>
            </a:r>
            <a:r>
              <a:rPr lang="en-US" sz="32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10.9%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CAPM </a:t>
            </a:r>
            <a:r>
              <a:rPr lang="en-US" sz="32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= Rf + B x (Rm - Rf) = 10%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61967"/>
            <a:ext cx="140161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E34E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Considering Market Risks, Investors can expect a return of 10%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95156">
            <a:off x="-4564226" y="7752133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95156">
            <a:off x="16701647" y="1357665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7" y="0"/>
                </a:lnTo>
                <a:lnTo>
                  <a:pt x="7891967" y="7891968"/>
                </a:lnTo>
                <a:lnTo>
                  <a:pt x="0" y="789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9554" y="3333999"/>
            <a:ext cx="9882595" cy="5490330"/>
          </a:xfrm>
          <a:custGeom>
            <a:avLst/>
            <a:gdLst/>
            <a:ahLst/>
            <a:cxnLst/>
            <a:rect r="r" b="b" t="t" l="l"/>
            <a:pathLst>
              <a:path h="5490330" w="9882595">
                <a:moveTo>
                  <a:pt x="0" y="0"/>
                </a:moveTo>
                <a:lnTo>
                  <a:pt x="9882595" y="0"/>
                </a:lnTo>
                <a:lnTo>
                  <a:pt x="9882595" y="5490330"/>
                </a:lnTo>
                <a:lnTo>
                  <a:pt x="0" y="549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5201" y="385230"/>
            <a:ext cx="11317597" cy="179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0"/>
              </a:lnSpc>
            </a:pPr>
            <a:r>
              <a:rPr lang="en-US" sz="11000" spc="330">
                <a:solidFill>
                  <a:srgbClr val="191919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FREE CASH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01501" y="2136560"/>
            <a:ext cx="868499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49">
                <a:solidFill>
                  <a:srgbClr val="EF52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Surplus after covering Operational Costs.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66707"/>
            <a:ext cx="5749585" cy="42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417" indent="-300709" lvl="1">
              <a:lnSpc>
                <a:spcPts val="4874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Decreasing over time.</a:t>
            </a:r>
          </a:p>
          <a:p>
            <a:pPr algn="l">
              <a:lnSpc>
                <a:spcPts val="4874"/>
              </a:lnSpc>
            </a:pPr>
          </a:p>
          <a:p>
            <a:pPr algn="l" marL="601417" indent="-300709" lvl="1">
              <a:lnSpc>
                <a:spcPts val="4874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Could potentially limit the company’s capacity to grow.</a:t>
            </a:r>
          </a:p>
          <a:p>
            <a:pPr algn="l">
              <a:lnSpc>
                <a:spcPts val="4874"/>
              </a:lnSpc>
            </a:pPr>
          </a:p>
          <a:p>
            <a:pPr algn="l" marL="601417" indent="-300709" lvl="1">
              <a:lnSpc>
                <a:spcPts val="4874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Analyse to ensure sustainable financial health.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0137246"/>
            <a:ext cx="18400890" cy="172508"/>
            <a:chOff x="0" y="0"/>
            <a:chExt cx="24534521" cy="2300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1490279" y="6081"/>
              <a:ext cx="3044241" cy="223929"/>
              <a:chOff x="0" y="0"/>
              <a:chExt cx="601332" cy="442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332" cy="44233"/>
              </a:xfrm>
              <a:custGeom>
                <a:avLst/>
                <a:gdLst/>
                <a:ahLst/>
                <a:cxnLst/>
                <a:rect r="r" b="b" t="t" l="l"/>
                <a:pathLst>
                  <a:path h="44233" w="601332">
                    <a:moveTo>
                      <a:pt x="0" y="0"/>
                    </a:moveTo>
                    <a:lnTo>
                      <a:pt x="601332" y="0"/>
                    </a:lnTo>
                    <a:lnTo>
                      <a:pt x="601332" y="44233"/>
                    </a:lnTo>
                    <a:lnTo>
                      <a:pt x="0" y="44233"/>
                    </a:lnTo>
                    <a:close/>
                  </a:path>
                </a:pathLst>
              </a:custGeom>
              <a:solidFill>
                <a:srgbClr val="6E34E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332" cy="101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1590000" cy="230011"/>
              <a:chOff x="0" y="0"/>
              <a:chExt cx="4264691" cy="4543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64691" cy="45434"/>
              </a:xfrm>
              <a:custGeom>
                <a:avLst/>
                <a:gdLst/>
                <a:ahLst/>
                <a:cxnLst/>
                <a:rect r="r" b="b" t="t" l="l"/>
                <a:pathLst>
                  <a:path h="45434" w="4264691">
                    <a:moveTo>
                      <a:pt x="0" y="0"/>
                    </a:moveTo>
                    <a:lnTo>
                      <a:pt x="4264691" y="0"/>
                    </a:lnTo>
                    <a:lnTo>
                      <a:pt x="4264691" y="45434"/>
                    </a:lnTo>
                    <a:lnTo>
                      <a:pt x="0" y="45434"/>
                    </a:lnTo>
                    <a:close/>
                  </a:path>
                </a:pathLst>
              </a:custGeom>
              <a:solidFill>
                <a:srgbClr val="6E34E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4264691" cy="1025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-112890" y="0"/>
            <a:ext cx="18513781" cy="150372"/>
            <a:chOff x="0" y="0"/>
            <a:chExt cx="4876057" cy="39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6057" cy="39604"/>
            </a:xfrm>
            <a:custGeom>
              <a:avLst/>
              <a:gdLst/>
              <a:ahLst/>
              <a:cxnLst/>
              <a:rect r="r" b="b" t="t" l="l"/>
              <a:pathLst>
                <a:path h="39604" w="4876057">
                  <a:moveTo>
                    <a:pt x="0" y="0"/>
                  </a:moveTo>
                  <a:lnTo>
                    <a:pt x="4876057" y="0"/>
                  </a:lnTo>
                  <a:lnTo>
                    <a:pt x="4876057" y="39604"/>
                  </a:lnTo>
                  <a:lnTo>
                    <a:pt x="0" y="39604"/>
                  </a:lnTo>
                  <a:close/>
                </a:path>
              </a:pathLst>
            </a:custGeom>
            <a:solidFill>
              <a:srgbClr val="6E34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876057" cy="9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9337" y="3146242"/>
            <a:ext cx="93293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50">
                <a:solidFill>
                  <a:srgbClr val="EF52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WACC - Expected Returns to Satisfy Investors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03102" y="4294731"/>
            <a:ext cx="9105561" cy="416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Equity (Re)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10%</a:t>
            </a:r>
          </a:p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of Debt (Rd)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3.2%</a:t>
            </a:r>
          </a:p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 of Equity (We)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95%</a:t>
            </a:r>
          </a:p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 of Debt (Wd)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5%</a:t>
            </a:r>
          </a:p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Tax Rate (T)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: 28.5%</a:t>
            </a:r>
          </a:p>
          <a:p>
            <a:pPr algn="l" marL="690879" indent="-345439" lvl="1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WACC</a:t>
            </a:r>
            <a:r>
              <a:rPr lang="en-US" sz="31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 = We x Re + (Wd x Rd x (1 - T)) = 9.6%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1646" y="9201150"/>
            <a:ext cx="173847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E34E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 is expected to generate a return of at least 9.6% or more to satisfy Investors and Debtors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5156">
            <a:off x="16745892" y="-3785835"/>
            <a:ext cx="7891968" cy="7891968"/>
          </a:xfrm>
          <a:custGeom>
            <a:avLst/>
            <a:gdLst/>
            <a:ahLst/>
            <a:cxnLst/>
            <a:rect r="r" b="b" t="t" l="l"/>
            <a:pathLst>
              <a:path h="7891968" w="7891968">
                <a:moveTo>
                  <a:pt x="0" y="0"/>
                </a:moveTo>
                <a:lnTo>
                  <a:pt x="7891968" y="0"/>
                </a:lnTo>
                <a:lnTo>
                  <a:pt x="7891968" y="7891968"/>
                </a:lnTo>
                <a:lnTo>
                  <a:pt x="0" y="789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057400" y="-1306287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524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95385" y="238125"/>
            <a:ext cx="11297230" cy="278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WEIGHT AVERAGE </a:t>
            </a:r>
          </a:p>
          <a:p>
            <a:pPr algn="ctr">
              <a:lnSpc>
                <a:spcPts val="10670"/>
              </a:lnSpc>
            </a:pPr>
            <a:r>
              <a:rPr lang="en-US" sz="110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COST OF CAPITAL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DAGCPH59lxo</dc:identifier>
  <dcterms:modified xsi:type="dcterms:W3CDTF">2011-08-01T06:04:30Z</dcterms:modified>
  <cp:revision>1</cp:revision>
  <dc:title>FA Electronic Arts Group 10 Presentation</dc:title>
</cp:coreProperties>
</file>